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2"/>
  </p:notesMasterIdLst>
  <p:sldIdLst>
    <p:sldId id="257" r:id="rId2"/>
    <p:sldId id="256" r:id="rId3"/>
    <p:sldId id="284" r:id="rId4"/>
    <p:sldId id="285" r:id="rId5"/>
    <p:sldId id="282" r:id="rId6"/>
    <p:sldId id="286" r:id="rId7"/>
    <p:sldId id="290" r:id="rId8"/>
    <p:sldId id="291" r:id="rId9"/>
    <p:sldId id="287" r:id="rId10"/>
    <p:sldId id="288" r:id="rId11"/>
    <p:sldId id="292" r:id="rId12"/>
    <p:sldId id="289" r:id="rId13"/>
    <p:sldId id="295" r:id="rId14"/>
    <p:sldId id="293" r:id="rId15"/>
    <p:sldId id="296" r:id="rId16"/>
    <p:sldId id="298" r:id="rId17"/>
    <p:sldId id="294" r:id="rId18"/>
    <p:sldId id="297" r:id="rId19"/>
    <p:sldId id="267" r:id="rId20"/>
    <p:sldId id="269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576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51D1B-9131-4A98-8A2D-06EB8203EC14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4D1B4-46EF-4F91-A74A-99717DC89F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27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7C38-76C7-4032-BEA1-5FB3E01BE977}" type="datetime5">
              <a:rPr lang="en-IN" smtClean="0"/>
              <a:t>6-Mar-24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3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E982A-2FD7-4BE7-A2B0-2FEBD2BAEB36}" type="datetime5">
              <a:rPr lang="en-IN" smtClean="0"/>
              <a:t>6-Mar-24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7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24DA-55AD-4225-B638-5F6C1E3F5FAA}" type="datetime5">
              <a:rPr lang="en-IN" smtClean="0"/>
              <a:t>6-Mar-24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6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7954-5795-4790-B5C5-A33C29D91CCC}" type="datetime5">
              <a:rPr lang="en-IN" smtClean="0"/>
              <a:t>6-Mar-24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7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F9A49-B676-4A2D-9793-33DEB9EA104E}" type="datetime5">
              <a:rPr lang="en-IN" smtClean="0"/>
              <a:t>6-Mar-24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7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D70A-939F-4708-8D91-F5DE665D8B39}" type="datetime5">
              <a:rPr lang="en-IN" smtClean="0"/>
              <a:t>6-Mar-24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0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6ACBD-524A-4892-82F8-BA47043CB262}" type="datetime5">
              <a:rPr lang="en-IN" smtClean="0"/>
              <a:t>6-Mar-24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9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FCAC-35E0-4ED8-B1E6-195E4CF2DFB2}" type="datetime5">
              <a:rPr lang="en-IN" smtClean="0"/>
              <a:t>6-Mar-24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9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40A8E-B9CF-4689-BB0F-5C34C3DA9DD3}" type="datetime5">
              <a:rPr lang="en-IN" smtClean="0"/>
              <a:t>6-Mar-24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3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BD2B8-2ECB-4FE9-BC5E-D16427D661DC}" type="datetime5">
              <a:rPr lang="en-IN" smtClean="0"/>
              <a:t>6-Mar-24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7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0F50-AE3B-4188-B357-42C3EB37E1AE}" type="datetime5">
              <a:rPr lang="en-IN" smtClean="0"/>
              <a:t>6-Mar-24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3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0FBB5-4938-4F17-B5EE-914F78479B3A}" type="datetime5">
              <a:rPr lang="en-IN" smtClean="0"/>
              <a:t>6-Mar-24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9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57350"/>
            <a:ext cx="7772400" cy="1905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Case Study:</a:t>
            </a:r>
            <a:br>
              <a:rPr lang="en-IN" dirty="0" smtClean="0"/>
            </a:br>
            <a:r>
              <a:rPr lang="en-IN" dirty="0" smtClean="0"/>
              <a:t>Change Detection in Remote Sensing </a:t>
            </a:r>
            <a:endParaRPr lang="en-IN" dirty="0"/>
          </a:p>
        </p:txBody>
      </p:sp>
      <p:pic>
        <p:nvPicPr>
          <p:cNvPr id="4" name="Google Shape;8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" y="-3"/>
            <a:ext cx="1024550" cy="9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275" y="0"/>
            <a:ext cx="2059725" cy="9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5C94-ED20-411E-BE09-B275741B744D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3048000" cy="4572000"/>
          </a:xfrm>
        </p:spPr>
        <p:txBody>
          <a:bodyPr>
            <a:noAutofit/>
          </a:bodyPr>
          <a:lstStyle/>
          <a:p>
            <a:r>
              <a:rPr lang="en-IN" sz="3200" dirty="0" smtClean="0"/>
              <a:t>Coupled</a:t>
            </a:r>
            <a:br>
              <a:rPr lang="en-IN" sz="3200" dirty="0" smtClean="0"/>
            </a:br>
            <a:r>
              <a:rPr lang="en-IN" sz="3200" dirty="0" smtClean="0"/>
              <a:t>DLNN </a:t>
            </a:r>
            <a:r>
              <a:rPr lang="en-IN" sz="3200" baseline="30000" dirty="0" smtClean="0"/>
              <a:t>[4]</a:t>
            </a: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1800" dirty="0" smtClean="0"/>
              <a:t>(d) Differencing </a:t>
            </a:r>
            <a:r>
              <a:rPr lang="en-IN" sz="1800" dirty="0"/>
              <a:t>neural network method (DNNM). </a:t>
            </a:r>
            <a:r>
              <a:rPr lang="en-IN" sz="1800" dirty="0" smtClean="0"/>
              <a:t/>
            </a:r>
            <a:br>
              <a:rPr lang="en-IN" sz="1800" dirty="0" smtClean="0"/>
            </a:br>
            <a:r>
              <a:rPr lang="en-IN" sz="1800" dirty="0" smtClean="0"/>
              <a:t>(</a:t>
            </a:r>
            <a:r>
              <a:rPr lang="en-IN" sz="1800" dirty="0"/>
              <a:t>e) Mapping transformation method (MTM). </a:t>
            </a:r>
            <a:r>
              <a:rPr lang="en-IN" sz="1800" dirty="0" smtClean="0"/>
              <a:t/>
            </a:r>
            <a:br>
              <a:rPr lang="en-IN" sz="1800" dirty="0" smtClean="0"/>
            </a:br>
            <a:r>
              <a:rPr lang="en-IN" sz="1800" dirty="0" smtClean="0"/>
              <a:t>(</a:t>
            </a:r>
            <a:r>
              <a:rPr lang="en-IN" sz="1800" dirty="0"/>
              <a:t>f) Recurrent method (RM). </a:t>
            </a:r>
            <a:r>
              <a:rPr lang="en-IN" sz="1800" dirty="0" smtClean="0"/>
              <a:t/>
            </a:r>
            <a:br>
              <a:rPr lang="en-IN" sz="1800" dirty="0" smtClean="0"/>
            </a:br>
            <a:r>
              <a:rPr lang="en-IN" sz="1800" dirty="0" smtClean="0"/>
              <a:t>(</a:t>
            </a:r>
            <a:r>
              <a:rPr lang="en-IN" sz="1800" dirty="0"/>
              <a:t>g) Adversarial method (AM).</a:t>
            </a:r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170" name="Picture 2" descr="D:\downloads\9_module1__imp Deep learning for change detection in remote sensing  a review_pages-to-jpg-0001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5958835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5161-E679-4705-A9DE-FC4391357546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00150"/>
            <a:ext cx="7772400" cy="112514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 smtClean="0">
                <a:solidFill>
                  <a:schemeClr val="tx1"/>
                </a:solidFill>
              </a:rPr>
              <a:t>DL architectures for CD</a:t>
            </a:r>
            <a:endParaRPr lang="en-IN" sz="36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163D-CCCF-4139-9310-3B7D5A9FACF6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" y="514350"/>
            <a:ext cx="9148762" cy="438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43000" y="40273"/>
            <a:ext cx="71627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FULLY CONVOLUTIONAL SIAMESE NETWORKS FOR </a:t>
            </a:r>
            <a:r>
              <a:rPr lang="en-US" sz="2000" b="1" dirty="0" smtClean="0"/>
              <a:t>Binary CD </a:t>
            </a:r>
            <a:r>
              <a:rPr lang="en-US" sz="2000" b="1" baseline="30000" dirty="0" smtClean="0"/>
              <a:t>[5]</a:t>
            </a:r>
            <a:endParaRPr lang="en-IN" sz="2000" b="1" baseline="300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8D8A-DCA7-4459-A44B-BC9175A205E6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769" y="1979250"/>
            <a:ext cx="3048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Supervised Change Detection Using</a:t>
            </a:r>
          </a:p>
          <a:p>
            <a:r>
              <a:rPr lang="en-IN" sz="2000" dirty="0" err="1" smtClean="0"/>
              <a:t>Prechange</a:t>
            </a:r>
            <a:r>
              <a:rPr lang="en-IN" sz="2000" dirty="0" smtClean="0"/>
              <a:t> </a:t>
            </a:r>
            <a:r>
              <a:rPr lang="en-IN" sz="2000" dirty="0"/>
              <a:t>Optical-SAR and </a:t>
            </a:r>
            <a:r>
              <a:rPr lang="en-IN" sz="2000" dirty="0" err="1"/>
              <a:t>Postchange</a:t>
            </a:r>
            <a:r>
              <a:rPr lang="en-IN" sz="2000" dirty="0"/>
              <a:t> SAR </a:t>
            </a:r>
            <a:r>
              <a:rPr lang="en-IN" sz="2000" dirty="0" smtClean="0"/>
              <a:t>Data </a:t>
            </a:r>
            <a:r>
              <a:rPr lang="en-IN" sz="2000" baseline="30000" dirty="0" smtClean="0"/>
              <a:t>[6]</a:t>
            </a:r>
            <a:endParaRPr lang="en-IN" sz="2000" b="1" baseline="30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4795"/>
            <a:ext cx="5454650" cy="483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857A-E156-45F2-B4AA-193425C9DF75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1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84571"/>
          </a:xfrm>
        </p:spPr>
        <p:txBody>
          <a:bodyPr>
            <a:noAutofit/>
          </a:bodyPr>
          <a:lstStyle/>
          <a:p>
            <a:r>
              <a:rPr lang="en-US" sz="2400" b="1" dirty="0"/>
              <a:t>A TRANSFORMER-BASED SIAMESE NETWORK FOR </a:t>
            </a:r>
            <a:r>
              <a:rPr lang="en-US" sz="2400" b="1" dirty="0" smtClean="0"/>
              <a:t>CD </a:t>
            </a:r>
            <a:r>
              <a:rPr lang="en-US" sz="2400" b="1" baseline="30000" dirty="0" smtClean="0"/>
              <a:t>[7]</a:t>
            </a:r>
            <a:endParaRPr lang="en-IN" sz="2400" b="1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96" y="819150"/>
            <a:ext cx="9156896" cy="364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9F6-7885-4F91-BB90-7D7A8B3F8491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534400" cy="762000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Bi-Temporal Semantic Reasoning for the Semantic Change Detection in HR Remote Sensing </a:t>
            </a:r>
            <a:r>
              <a:rPr lang="en-US" sz="2000" dirty="0" smtClean="0"/>
              <a:t>Images: </a:t>
            </a:r>
            <a:r>
              <a:rPr lang="en-IN" sz="2000" dirty="0"/>
              <a:t>Bi-</a:t>
            </a:r>
            <a:r>
              <a:rPr lang="en-IN" sz="2000" dirty="0" err="1"/>
              <a:t>SRNet</a:t>
            </a:r>
            <a:r>
              <a:rPr lang="en-IN" sz="2000" dirty="0"/>
              <a:t> for </a:t>
            </a:r>
            <a:r>
              <a:rPr lang="en-IN" sz="2000" dirty="0" smtClean="0"/>
              <a:t>SCD</a:t>
            </a:r>
            <a:r>
              <a:rPr lang="en-IN" sz="2000" baseline="30000" dirty="0" smtClean="0"/>
              <a:t> [8]</a:t>
            </a:r>
            <a:endParaRPr lang="en-IN" sz="2000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7954-5795-4790-B5C5-A33C29D91CCC}" type="datetime5">
              <a:rPr lang="en-IN" smtClean="0"/>
              <a:t>6-Mar-24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96" y="895350"/>
            <a:ext cx="7941726" cy="407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" y="2952750"/>
            <a:ext cx="3184274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7585" y="2495550"/>
            <a:ext cx="3025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Siamese semantic reasoning (Siam-SR</a:t>
            </a:r>
            <a:r>
              <a:rPr lang="en-IN" sz="1400" dirty="0" smtClean="0"/>
              <a:t>),</a:t>
            </a:r>
          </a:p>
          <a:p>
            <a:r>
              <a:rPr lang="en-IN" sz="1400" dirty="0"/>
              <a:t>cross-temporal SR (Cot-SR)</a:t>
            </a:r>
          </a:p>
        </p:txBody>
      </p:sp>
    </p:spTree>
    <p:extLst>
      <p:ext uri="{BB962C8B-B14F-4D97-AF65-F5344CB8AC3E}">
        <p14:creationId xmlns:p14="http://schemas.microsoft.com/office/powerpoint/2010/main" val="148282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60771"/>
          </a:xfrm>
        </p:spPr>
        <p:txBody>
          <a:bodyPr>
            <a:normAutofit fontScale="90000"/>
          </a:bodyPr>
          <a:lstStyle/>
          <a:p>
            <a:r>
              <a:rPr lang="en-IN" sz="3200" dirty="0" smtClean="0"/>
              <a:t>Loss function Calculation </a:t>
            </a:r>
            <a:r>
              <a:rPr lang="en-IN" sz="3200" baseline="30000" dirty="0" smtClean="0"/>
              <a:t>[8]</a:t>
            </a:r>
            <a:endParaRPr lang="en-IN" sz="3200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7954-5795-4790-B5C5-A33C29D91CCC}" type="datetime5">
              <a:rPr lang="en-IN" smtClean="0"/>
              <a:t>6-Mar-24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1" y="742950"/>
            <a:ext cx="470772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22" y="1047750"/>
            <a:ext cx="2438400" cy="75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178" y="1941951"/>
            <a:ext cx="4154487" cy="38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00" y="2691250"/>
            <a:ext cx="3217043" cy="70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22" y="3681850"/>
            <a:ext cx="4035425" cy="418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804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Semantic Change </a:t>
            </a:r>
            <a:r>
              <a:rPr lang="en-US" sz="2800" b="1" dirty="0" smtClean="0"/>
              <a:t>Detection (from-to CD) </a:t>
            </a:r>
            <a:r>
              <a:rPr lang="en-US" sz="2800" b="1" baseline="30000" dirty="0" smtClean="0"/>
              <a:t>[9]</a:t>
            </a:r>
            <a:endParaRPr lang="en-IN" sz="2800" b="1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19150"/>
            <a:ext cx="8884921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8600" y="4248150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Architecture of the </a:t>
            </a:r>
            <a:r>
              <a:rPr lang="en-US" b="1" dirty="0" err="1" smtClean="0"/>
              <a:t>ScanNet</a:t>
            </a:r>
            <a:r>
              <a:rPr lang="en-US" b="1" dirty="0" smtClean="0"/>
              <a:t> </a:t>
            </a:r>
            <a:r>
              <a:rPr lang="en-US" b="1" dirty="0"/>
              <a:t>(Semantic Change Network) for SCD.</a:t>
            </a:r>
            <a:endParaRPr lang="en-IN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63B4-F538-4C7C-9BF1-80892589E5EA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42950"/>
            <a:ext cx="8229600" cy="41910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Shi, W.; Zhang, M.; Zhang, R.; Chen, S.; Zhan, Z. Change </a:t>
            </a:r>
            <a:r>
              <a:rPr lang="en-US" sz="1400" dirty="0"/>
              <a:t>detection based on artificial intelligence: State-of-the-art and challenges. </a:t>
            </a:r>
            <a:r>
              <a:rPr lang="en-US" sz="1400" dirty="0" smtClean="0"/>
              <a:t>Remote Sens. 2020, 12, 1688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400" dirty="0" err="1" smtClean="0"/>
              <a:t>Afaq</a:t>
            </a:r>
            <a:r>
              <a:rPr lang="en-IN" sz="1400" dirty="0" smtClean="0"/>
              <a:t>, Y.; </a:t>
            </a:r>
            <a:r>
              <a:rPr lang="en-IN" sz="1400" dirty="0" err="1" smtClean="0"/>
              <a:t>Manocha</a:t>
            </a:r>
            <a:r>
              <a:rPr lang="en-IN" sz="1400" dirty="0" smtClean="0"/>
              <a:t>, A. Analysis on change detection techniques for remote sensing applications: A review. </a:t>
            </a:r>
            <a:r>
              <a:rPr lang="en-IN" sz="1400" i="1" dirty="0" smtClean="0"/>
              <a:t>Ecol. Inform.</a:t>
            </a:r>
            <a:r>
              <a:rPr lang="en-IN" sz="1400" dirty="0" smtClean="0"/>
              <a:t> </a:t>
            </a:r>
            <a:r>
              <a:rPr lang="en-IN" sz="1400" b="1" dirty="0" smtClean="0"/>
              <a:t>2021</a:t>
            </a:r>
            <a:r>
              <a:rPr lang="en-IN" sz="1400" dirty="0" smtClean="0"/>
              <a:t>, </a:t>
            </a:r>
            <a:r>
              <a:rPr lang="en-IN" sz="1400" i="1" dirty="0" smtClean="0"/>
              <a:t>63</a:t>
            </a:r>
            <a:r>
              <a:rPr lang="en-IN" sz="1400" dirty="0" smtClean="0"/>
              <a:t>, 101310.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400" dirty="0" smtClean="0"/>
              <a:t>Cheng, G.; Huang, Y.; Li, Y.; </a:t>
            </a:r>
            <a:r>
              <a:rPr lang="en-IN" sz="1400" dirty="0" err="1" smtClean="0"/>
              <a:t>Lyu</a:t>
            </a:r>
            <a:r>
              <a:rPr lang="en-IN" sz="1400" dirty="0" smtClean="0"/>
              <a:t>, S.; Xu, Z.; Zhao, Q.; Xiang, S. Change Detection Methods for Remote Sensing in the Last Decade: A Comprehensive Review. </a:t>
            </a:r>
            <a:r>
              <a:rPr lang="en-IN" sz="1400" i="1" dirty="0" err="1" smtClean="0"/>
              <a:t>arXiv</a:t>
            </a:r>
            <a:r>
              <a:rPr lang="en-IN" sz="1400" dirty="0" smtClean="0"/>
              <a:t> </a:t>
            </a:r>
            <a:r>
              <a:rPr lang="en-IN" sz="1400" b="1" dirty="0" smtClean="0"/>
              <a:t>2023</a:t>
            </a:r>
            <a:r>
              <a:rPr lang="en-IN" sz="1400" dirty="0" smtClean="0"/>
              <a:t>, arXiv:2305.05813.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Bai</a:t>
            </a:r>
            <a:r>
              <a:rPr lang="en-US" sz="1400" dirty="0"/>
              <a:t>, T.; Wang, L.; Yin, D.; Sun, K.; Chen, Y.; Li, W.; Li, D. Deep learning for change detection in remote sensing: A review. </a:t>
            </a:r>
            <a:r>
              <a:rPr lang="en-US" sz="1400" i="1" dirty="0"/>
              <a:t>Geo-Spat. Inf. Sci.</a:t>
            </a:r>
            <a:r>
              <a:rPr lang="en-US" sz="1400" dirty="0"/>
              <a:t> </a:t>
            </a:r>
            <a:r>
              <a:rPr lang="en-US" sz="1400" b="1" dirty="0"/>
              <a:t>2022</a:t>
            </a:r>
            <a:r>
              <a:rPr lang="en-US" sz="1400" dirty="0"/>
              <a:t>, 1–27</a:t>
            </a:r>
            <a:r>
              <a:rPr lang="en-US" sz="1400" dirty="0" smtClean="0"/>
              <a:t>.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sz="1400" dirty="0" err="1" smtClean="0"/>
              <a:t>Caye</a:t>
            </a:r>
            <a:r>
              <a:rPr lang="en-US" sz="1400" dirty="0" smtClean="0"/>
              <a:t> </a:t>
            </a:r>
            <a:r>
              <a:rPr lang="en-US" sz="1400" dirty="0" err="1"/>
              <a:t>Daudt</a:t>
            </a:r>
            <a:r>
              <a:rPr lang="en-US" sz="1400" dirty="0"/>
              <a:t>, R.; Le </a:t>
            </a:r>
            <a:r>
              <a:rPr lang="en-US" sz="1400" dirty="0" err="1"/>
              <a:t>Saux</a:t>
            </a:r>
            <a:r>
              <a:rPr lang="en-US" sz="1400" dirty="0"/>
              <a:t>, B.; </a:t>
            </a:r>
            <a:r>
              <a:rPr lang="en-US" sz="1400" dirty="0" err="1"/>
              <a:t>Boulch</a:t>
            </a:r>
            <a:r>
              <a:rPr lang="en-US" sz="1400" dirty="0"/>
              <a:t>, A. Fully convolutional </a:t>
            </a:r>
            <a:r>
              <a:rPr lang="en-US" sz="1400" dirty="0" err="1"/>
              <a:t>siamese</a:t>
            </a:r>
            <a:r>
              <a:rPr lang="en-US" sz="1400" dirty="0"/>
              <a:t> networks for change detection. In Proceedings of the International Conference on Image Processing (ICIP), Athens, Greece, 7–10 October 2018; pp. 4063–4067. </a:t>
            </a:r>
            <a:endParaRPr lang="en-US" sz="1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B044-3EB0-4A85-B4D9-6B7925CD6CFA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1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42950"/>
            <a:ext cx="8077200" cy="41910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IN" sz="1400" dirty="0" err="1" smtClean="0"/>
              <a:t>Saha</a:t>
            </a:r>
            <a:r>
              <a:rPr lang="en-IN" sz="1400" dirty="0"/>
              <a:t>, S.; </a:t>
            </a:r>
            <a:r>
              <a:rPr lang="en-IN" sz="1400" dirty="0" err="1"/>
              <a:t>Shahzad</a:t>
            </a:r>
            <a:r>
              <a:rPr lang="en-IN" sz="1400" dirty="0"/>
              <a:t>, M.; </a:t>
            </a:r>
            <a:r>
              <a:rPr lang="en-IN" sz="1400" dirty="0" err="1"/>
              <a:t>Ebel</a:t>
            </a:r>
            <a:r>
              <a:rPr lang="en-IN" sz="1400" dirty="0"/>
              <a:t>, P.; Zhu, X.X. Supervised Change Detection Using </a:t>
            </a:r>
            <a:r>
              <a:rPr lang="en-IN" sz="1400" dirty="0" err="1"/>
              <a:t>Prechange</a:t>
            </a:r>
            <a:r>
              <a:rPr lang="en-IN" sz="1400" dirty="0"/>
              <a:t> Optical-SAR and </a:t>
            </a:r>
            <a:r>
              <a:rPr lang="en-IN" sz="1400" dirty="0" err="1"/>
              <a:t>Postchange</a:t>
            </a:r>
            <a:r>
              <a:rPr lang="en-IN" sz="1400" dirty="0"/>
              <a:t> SAR Data. </a:t>
            </a:r>
            <a:r>
              <a:rPr lang="en-IN" sz="1400" i="1" dirty="0"/>
              <a:t>IEEE J. Sel. Top. Appl. Earth Obs. Remote Sens.</a:t>
            </a:r>
            <a:r>
              <a:rPr lang="en-IN" sz="1400" dirty="0"/>
              <a:t> </a:t>
            </a:r>
            <a:r>
              <a:rPr lang="en-IN" sz="1400" b="1" dirty="0"/>
              <a:t>2022</a:t>
            </a:r>
            <a:r>
              <a:rPr lang="en-IN" sz="1400" dirty="0"/>
              <a:t>, </a:t>
            </a:r>
            <a:r>
              <a:rPr lang="en-IN" sz="1400" i="1" dirty="0"/>
              <a:t>15</a:t>
            </a:r>
            <a:r>
              <a:rPr lang="en-IN" sz="1400" dirty="0"/>
              <a:t>, 8170–8178</a:t>
            </a:r>
            <a:r>
              <a:rPr lang="en-IN" sz="1400" dirty="0" smtClean="0"/>
              <a:t>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IN" sz="1400" dirty="0" err="1"/>
              <a:t>Bandara</a:t>
            </a:r>
            <a:r>
              <a:rPr lang="en-IN" sz="1400" dirty="0"/>
              <a:t>, W.G.C., Patel, V.M.: A transformer-based </a:t>
            </a:r>
            <a:r>
              <a:rPr lang="en-IN" sz="1400" dirty="0" err="1"/>
              <a:t>siamese</a:t>
            </a:r>
            <a:r>
              <a:rPr lang="en-IN" sz="1400" dirty="0"/>
              <a:t> network for change detection. </a:t>
            </a:r>
            <a:r>
              <a:rPr lang="en-IN" sz="1400" dirty="0" err="1"/>
              <a:t>arXiv</a:t>
            </a:r>
            <a:r>
              <a:rPr lang="en-IN" sz="1400" dirty="0"/>
              <a:t> preprint arXiv:2201.01293 (2022</a:t>
            </a:r>
            <a:r>
              <a:rPr lang="en-IN" sz="1400" dirty="0" smtClean="0"/>
              <a:t>)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IN" sz="1400" dirty="0"/>
              <a:t>L. Ding, H. </a:t>
            </a:r>
            <a:r>
              <a:rPr lang="en-IN" sz="1400" dirty="0" err="1"/>
              <a:t>Guo</a:t>
            </a:r>
            <a:r>
              <a:rPr lang="en-IN" sz="1400" dirty="0"/>
              <a:t>, S. Liu, L. </a:t>
            </a:r>
            <a:r>
              <a:rPr lang="en-IN" sz="1400" dirty="0" err="1"/>
              <a:t>Mou</a:t>
            </a:r>
            <a:r>
              <a:rPr lang="en-IN" sz="1400" dirty="0"/>
              <a:t>, J. Zhang, and L. </a:t>
            </a:r>
            <a:r>
              <a:rPr lang="en-IN" sz="1400" dirty="0" err="1"/>
              <a:t>Bruzzone</a:t>
            </a:r>
            <a:r>
              <a:rPr lang="en-IN" sz="1400" dirty="0"/>
              <a:t>, “Bi-temporal semantic reasoning for the semantic change detection in HR remote sensing images,” IEEE Trans. </a:t>
            </a:r>
            <a:r>
              <a:rPr lang="en-IN" sz="1400" dirty="0" err="1"/>
              <a:t>Geosci</a:t>
            </a:r>
            <a:r>
              <a:rPr lang="en-IN" sz="1400" dirty="0"/>
              <a:t>. Remote Sens., vol. 60, 2022, Art. no. 5620014.</a:t>
            </a:r>
            <a:endParaRPr lang="en-IN" sz="1400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en-US" sz="1400" dirty="0"/>
              <a:t>L. Ding, J. Zhang, H. </a:t>
            </a:r>
            <a:r>
              <a:rPr lang="en-US" sz="1400" dirty="0" err="1"/>
              <a:t>Guo</a:t>
            </a:r>
            <a:r>
              <a:rPr lang="en-US" sz="1400" dirty="0"/>
              <a:t>, K. Zhang, B. Liu and L. </a:t>
            </a:r>
            <a:r>
              <a:rPr lang="en-US" sz="1400" dirty="0" err="1"/>
              <a:t>Bruzzone</a:t>
            </a:r>
            <a:r>
              <a:rPr lang="en-US" sz="1400" dirty="0"/>
              <a:t>, "Joint Spatio-Temporal Modeling for Semantic Change Detection in Remote Sensing Images," in IEEE Transactions on Geoscience and Remote Sensing, vol. 62, pp. 1-14, 2024, Art no. 5610814, </a:t>
            </a:r>
            <a:r>
              <a:rPr lang="en-US" sz="1400" dirty="0" err="1"/>
              <a:t>doi</a:t>
            </a:r>
            <a:r>
              <a:rPr lang="en-US" sz="1400" dirty="0"/>
              <a:t>: 10.1109/TGRS.2024.3362795.</a:t>
            </a:r>
            <a:endParaRPr lang="en-IN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B044-3EB0-4A85-B4D9-6B7925CD6CFA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 smtClean="0"/>
              <a:t>Outline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General schematic diagram of </a:t>
            </a:r>
            <a:r>
              <a:rPr lang="en-US" sz="2000" dirty="0" smtClean="0"/>
              <a:t>Change </a:t>
            </a:r>
            <a:r>
              <a:rPr lang="en-US" sz="2000" dirty="0"/>
              <a:t>D</a:t>
            </a:r>
            <a:r>
              <a:rPr lang="en-US" sz="2000" dirty="0" smtClean="0"/>
              <a:t>etection</a:t>
            </a:r>
          </a:p>
          <a:p>
            <a:r>
              <a:rPr lang="en-IN" sz="2000" dirty="0"/>
              <a:t>Change </a:t>
            </a:r>
            <a:r>
              <a:rPr lang="en-IN" sz="2000" dirty="0" smtClean="0"/>
              <a:t>Detection methods</a:t>
            </a:r>
          </a:p>
          <a:p>
            <a:r>
              <a:rPr lang="en-IN" sz="2000" i="1" dirty="0" smtClean="0"/>
              <a:t>Datasets</a:t>
            </a:r>
            <a:endParaRPr lang="en-IN" sz="2000" dirty="0"/>
          </a:p>
          <a:p>
            <a:r>
              <a:rPr lang="en-IN" sz="2000" dirty="0"/>
              <a:t>Performance </a:t>
            </a:r>
            <a:r>
              <a:rPr lang="en-IN" sz="2000" dirty="0" smtClean="0"/>
              <a:t>metrics</a:t>
            </a:r>
          </a:p>
          <a:p>
            <a:r>
              <a:rPr lang="en-IN" sz="2000" dirty="0"/>
              <a:t>Separated </a:t>
            </a:r>
            <a:r>
              <a:rPr lang="en-IN" sz="2000" dirty="0" smtClean="0"/>
              <a:t>and coupled Deep Learning Neural Network</a:t>
            </a:r>
          </a:p>
          <a:p>
            <a:r>
              <a:rPr lang="en-IN" sz="2000" dirty="0" smtClean="0"/>
              <a:t>Deep Learning </a:t>
            </a:r>
            <a:r>
              <a:rPr lang="en-IN" sz="2000" dirty="0"/>
              <a:t>architectures for </a:t>
            </a:r>
            <a:r>
              <a:rPr lang="en-IN" sz="2000" dirty="0" smtClean="0"/>
              <a:t>Change Detection</a:t>
            </a:r>
          </a:p>
          <a:p>
            <a:r>
              <a:rPr lang="en-IN" sz="2000" dirty="0" smtClean="0"/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B0A9-8D50-42E8-B90C-C862221BB6CD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814D-E3D6-4EE0-8066-9159CA90C32A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7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10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General schematic diagram of change </a:t>
            </a:r>
            <a:r>
              <a:rPr lang="en-US" sz="3200" dirty="0" smtClean="0"/>
              <a:t>detection</a:t>
            </a:r>
            <a:r>
              <a:rPr lang="en-US" sz="3200" baseline="30000" dirty="0" smtClean="0"/>
              <a:t>[1]</a:t>
            </a:r>
            <a:endParaRPr lang="en-IN" sz="3200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1" y="1200150"/>
            <a:ext cx="7775517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8A9B-A079-4665-9C1D-E081F3260C78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9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Change detection methods </a:t>
            </a:r>
            <a:r>
              <a:rPr lang="en-IN" sz="3600" baseline="30000" dirty="0" smtClean="0"/>
              <a:t>[2]</a:t>
            </a:r>
            <a:endParaRPr lang="en-IN" sz="3600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7" y="1047750"/>
            <a:ext cx="881645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5ADB-7FCB-4DC1-AA9F-98BF491D7531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6"/>
            <a:ext cx="8229600" cy="587734"/>
          </a:xfrm>
        </p:spPr>
        <p:txBody>
          <a:bodyPr>
            <a:normAutofit/>
          </a:bodyPr>
          <a:lstStyle/>
          <a:p>
            <a:r>
              <a:rPr lang="en-IN" sz="3200" dirty="0"/>
              <a:t>Datasets for Change </a:t>
            </a:r>
            <a:r>
              <a:rPr lang="en-IN" sz="3200" dirty="0" smtClean="0"/>
              <a:t>Detection </a:t>
            </a:r>
            <a:r>
              <a:rPr lang="en-IN" sz="3200" baseline="30000" dirty="0" smtClean="0"/>
              <a:t>[3]</a:t>
            </a:r>
            <a:endParaRPr lang="en-IN" sz="3200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4350"/>
            <a:ext cx="8610600" cy="462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FD9-0CA4-49B0-91EA-5F9B9D605A5C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7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60771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Performance metrics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2971800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O</a:t>
            </a:r>
            <a:r>
              <a:rPr lang="en-IN" dirty="0" smtClean="0"/>
              <a:t>verall </a:t>
            </a:r>
            <a:r>
              <a:rPr lang="en-IN" dirty="0"/>
              <a:t>accuracy (OA</a:t>
            </a:r>
            <a:r>
              <a:rPr lang="en-IN" dirty="0" smtClean="0"/>
              <a:t>)</a:t>
            </a:r>
          </a:p>
          <a:p>
            <a:r>
              <a:rPr lang="en-IN" dirty="0"/>
              <a:t>Intersection over Union (</a:t>
            </a:r>
            <a:r>
              <a:rPr lang="en-IN" dirty="0" err="1"/>
              <a:t>IoU</a:t>
            </a:r>
            <a:r>
              <a:rPr lang="en-IN" dirty="0"/>
              <a:t>) </a:t>
            </a:r>
            <a:endParaRPr lang="en-IN" dirty="0" smtClean="0"/>
          </a:p>
          <a:p>
            <a:r>
              <a:rPr lang="en-IN" dirty="0" smtClean="0"/>
              <a:t>Precision, Recall</a:t>
            </a:r>
          </a:p>
          <a:p>
            <a:r>
              <a:rPr lang="en-US" dirty="0" smtClean="0"/>
              <a:t>F1-score: harmonic </a:t>
            </a:r>
            <a:r>
              <a:rPr lang="en-US" dirty="0"/>
              <a:t>average of precision and recall </a:t>
            </a:r>
            <a:endParaRPr lang="en-US" dirty="0" smtClean="0"/>
          </a:p>
          <a:p>
            <a:r>
              <a:rPr lang="en-IN" dirty="0"/>
              <a:t>Kappa coefficient (KC) </a:t>
            </a:r>
            <a:endParaRPr lang="en-IN" dirty="0" smtClean="0"/>
          </a:p>
          <a:p>
            <a:r>
              <a:rPr lang="en-US" dirty="0" smtClean="0"/>
              <a:t>3D change detection: RMSE </a:t>
            </a:r>
            <a:r>
              <a:rPr lang="en-US" dirty="0"/>
              <a:t>(Root Mean Squared Error) and </a:t>
            </a:r>
            <a:r>
              <a:rPr lang="en-US" dirty="0" err="1"/>
              <a:t>cRMSE</a:t>
            </a:r>
            <a:r>
              <a:rPr lang="en-US" dirty="0"/>
              <a:t> (Changed Root Mean Squared </a:t>
            </a:r>
            <a:r>
              <a:rPr lang="en-US" dirty="0" smtClean="0"/>
              <a:t>Error)</a:t>
            </a:r>
          </a:p>
          <a:p>
            <a:r>
              <a:rPr lang="en-US" dirty="0"/>
              <a:t>S</a:t>
            </a:r>
            <a:r>
              <a:rPr lang="en-US" dirty="0" smtClean="0"/>
              <a:t>emantic </a:t>
            </a:r>
            <a:r>
              <a:rPr lang="en-US" dirty="0"/>
              <a:t>change detection (SCD</a:t>
            </a:r>
            <a:r>
              <a:rPr lang="en-US" dirty="0" smtClean="0"/>
              <a:t>): </a:t>
            </a:r>
            <a:r>
              <a:rPr lang="en-US" dirty="0"/>
              <a:t>mean Intersection over Union (</a:t>
            </a:r>
            <a:r>
              <a:rPr lang="en-US" dirty="0" err="1"/>
              <a:t>mIoU</a:t>
            </a:r>
            <a:r>
              <a:rPr lang="en-US" dirty="0"/>
              <a:t>), Separated Kappa (</a:t>
            </a:r>
            <a:r>
              <a:rPr lang="en-US" dirty="0" err="1"/>
              <a:t>Sek</a:t>
            </a:r>
            <a:r>
              <a:rPr lang="en-US" dirty="0"/>
              <a:t>), </a:t>
            </a:r>
            <a:r>
              <a:rPr lang="en-US" dirty="0" smtClean="0"/>
              <a:t>SCD-targeted </a:t>
            </a:r>
            <a:r>
              <a:rPr lang="en-US" dirty="0"/>
              <a:t>F1 Score (</a:t>
            </a:r>
            <a:r>
              <a:rPr lang="en-US" i="1" dirty="0" err="1"/>
              <a:t>Fscd</a:t>
            </a:r>
            <a:r>
              <a:rPr lang="en-US" dirty="0" smtClean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9A87-46ED-4202-A845-152560DBFE38}" type="datetime5">
              <a:rPr lang="en-IN" smtClean="0"/>
              <a:t>6-Mar-24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86715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Loss function (</a:t>
            </a:r>
            <a:r>
              <a:rPr lang="en-IN" b="1" dirty="0"/>
              <a:t>Siamese network): </a:t>
            </a:r>
            <a:r>
              <a:rPr lang="en-IN" dirty="0"/>
              <a:t>Contrastive Loss, Triplet Loss</a:t>
            </a:r>
          </a:p>
        </p:txBody>
      </p:sp>
    </p:spTree>
    <p:extLst>
      <p:ext uri="{BB962C8B-B14F-4D97-AF65-F5344CB8AC3E}">
        <p14:creationId xmlns:p14="http://schemas.microsoft.com/office/powerpoint/2010/main" val="7938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8150"/>
            <a:ext cx="8229600" cy="4308873"/>
          </a:xfrm>
        </p:spPr>
        <p:txBody>
          <a:bodyPr>
            <a:normAutofit lnSpcReduction="10000"/>
          </a:bodyPr>
          <a:lstStyle/>
          <a:p>
            <a:r>
              <a:rPr lang="en-US" sz="2400" b="1" i="1" dirty="0" smtClean="0"/>
              <a:t>Why Deep learning for change </a:t>
            </a:r>
            <a:r>
              <a:rPr lang="en-US" sz="2400" b="1" i="1" dirty="0"/>
              <a:t>detection? </a:t>
            </a:r>
            <a:endParaRPr lang="en-US" sz="2400" b="1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DLCD has </a:t>
            </a:r>
            <a:r>
              <a:rPr lang="en-US" sz="2000" dirty="0"/>
              <a:t>more powerful capability to </a:t>
            </a:r>
            <a:r>
              <a:rPr lang="en-US" sz="2000" dirty="0" smtClean="0"/>
              <a:t>represent </a:t>
            </a:r>
            <a:r>
              <a:rPr lang="en-US" sz="2000" dirty="0"/>
              <a:t>the four types of </a:t>
            </a:r>
            <a:r>
              <a:rPr lang="en-US" sz="2000" dirty="0" smtClean="0"/>
              <a:t>information </a:t>
            </a:r>
            <a:r>
              <a:rPr lang="en-IN" sz="2000" dirty="0"/>
              <a:t>i.e. </a:t>
            </a:r>
            <a:r>
              <a:rPr lang="en-IN" sz="2000" b="1" dirty="0"/>
              <a:t>spectral, spatial, temporal, and multi-source</a:t>
            </a:r>
            <a:r>
              <a:rPr lang="en-IN" sz="2000" dirty="0"/>
              <a:t> </a:t>
            </a:r>
            <a:r>
              <a:rPr lang="en-IN" sz="2000" dirty="0" smtClean="0"/>
              <a:t>information </a:t>
            </a:r>
            <a:r>
              <a:rPr lang="en-US" sz="2000" dirty="0"/>
              <a:t>compared to the conventional change detection methods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400" b="1" dirty="0"/>
              <a:t>D</a:t>
            </a:r>
            <a:r>
              <a:rPr lang="en-US" sz="2400" b="1" dirty="0" smtClean="0"/>
              <a:t>eep </a:t>
            </a:r>
            <a:r>
              <a:rPr lang="en-US" sz="2400" b="1" dirty="0"/>
              <a:t>learning feature extraction </a:t>
            </a:r>
            <a:r>
              <a:rPr lang="en-US" sz="2400" b="1" dirty="0" smtClean="0"/>
              <a:t>techniques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/>
              <a:t>Convolutional Neural Networks (CNNs</a:t>
            </a:r>
            <a:r>
              <a:rPr lang="en-US" sz="19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smtClean="0"/>
              <a:t>Auto-encoders (AE)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smtClean="0"/>
              <a:t>Attention mechanism and Transformers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smtClean="0"/>
              <a:t>Generative </a:t>
            </a:r>
            <a:r>
              <a:rPr lang="en-US" sz="1900" dirty="0"/>
              <a:t>Adversarial Networks (GANs</a:t>
            </a:r>
            <a:r>
              <a:rPr lang="en-US" sz="1900" dirty="0" smtClean="0"/>
              <a:t>), Diffusion Model</a:t>
            </a:r>
            <a:endParaRPr lang="en-US" sz="19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smtClean="0"/>
              <a:t>Recurrent </a:t>
            </a:r>
            <a:r>
              <a:rPr lang="en-US" sz="1900" dirty="0"/>
              <a:t>Neural Networks (RNNs</a:t>
            </a:r>
            <a:r>
              <a:rPr lang="en-US" sz="19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smtClean="0"/>
              <a:t>Feature </a:t>
            </a:r>
            <a:r>
              <a:rPr lang="en-US" sz="1900" dirty="0"/>
              <a:t>Pyramid Networks (</a:t>
            </a:r>
            <a:r>
              <a:rPr lang="en-US" sz="1900" dirty="0" smtClean="0"/>
              <a:t>FPN), Spatial </a:t>
            </a:r>
            <a:r>
              <a:rPr lang="en-US" sz="1900" dirty="0"/>
              <a:t>Pyramid Pooling (SPP</a:t>
            </a:r>
            <a:r>
              <a:rPr lang="en-US" sz="1900" dirty="0" smtClean="0"/>
              <a:t>)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F3F0-158F-4BDD-A22D-53DFC678E107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/>
              <a:t>Classification of CD methods based on position of Fusion module </a:t>
            </a:r>
            <a:r>
              <a:rPr lang="en-IN" sz="3200" baseline="30000" dirty="0" smtClean="0"/>
              <a:t>[3]</a:t>
            </a:r>
            <a:endParaRPr lang="en-IN" sz="3200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52550"/>
            <a:ext cx="4366604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957607"/>
            <a:ext cx="4330700" cy="171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97C8-63F4-4EB7-AD19-7711344820E5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8150"/>
            <a:ext cx="3124200" cy="4038600"/>
          </a:xfrm>
        </p:spPr>
        <p:txBody>
          <a:bodyPr>
            <a:normAutofit/>
          </a:bodyPr>
          <a:lstStyle/>
          <a:p>
            <a:r>
              <a:rPr lang="en-IN" sz="3200" dirty="0" smtClean="0"/>
              <a:t>Separated </a:t>
            </a:r>
            <a:br>
              <a:rPr lang="en-IN" sz="3200" dirty="0" smtClean="0"/>
            </a:br>
            <a:r>
              <a:rPr lang="en-IN" sz="3200" dirty="0" smtClean="0"/>
              <a:t>DLNN </a:t>
            </a:r>
            <a:r>
              <a:rPr lang="en-IN" sz="3200" baseline="30000" dirty="0" smtClean="0"/>
              <a:t>[4]</a:t>
            </a:r>
            <a:r>
              <a:rPr lang="en-IN" sz="3200" dirty="0" smtClean="0"/>
              <a:t/>
            </a:r>
            <a:br>
              <a:rPr lang="en-IN" sz="3200" dirty="0" smtClean="0"/>
            </a:br>
            <a:r>
              <a:rPr lang="en-US" sz="2200" dirty="0"/>
              <a:t>(a) Post-classification change method (PCCM).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dirty="0"/>
              <a:t>b) Differencing method (DM).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dirty="0"/>
              <a:t>c) Direct classification method (DCM). </a:t>
            </a:r>
            <a:endParaRPr lang="en-IN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20"/>
            <a:ext cx="6019800" cy="504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4571-FC95-47BD-8B51-45F4BE9AA700}" type="datetime5">
              <a:rPr lang="en-IN" smtClean="0"/>
              <a:t>6-Mar-24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4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4161</TotalTime>
  <Words>458</Words>
  <Application>Microsoft Office PowerPoint</Application>
  <PresentationFormat>On-screen Show (16:9)</PresentationFormat>
  <Paragraphs>97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Case Study: Change Detection in Remote Sensing </vt:lpstr>
      <vt:lpstr>Outline</vt:lpstr>
      <vt:lpstr>General schematic diagram of change detection[1]</vt:lpstr>
      <vt:lpstr>Change detection methods [2]</vt:lpstr>
      <vt:lpstr>Datasets for Change Detection [3]</vt:lpstr>
      <vt:lpstr>Performance metrics</vt:lpstr>
      <vt:lpstr>PowerPoint Presentation</vt:lpstr>
      <vt:lpstr>Classification of CD methods based on position of Fusion module [3]</vt:lpstr>
      <vt:lpstr>Separated  DLNN [4] (a) Post-classification change method (PCCM).  (b) Differencing method (DM).  (c) Direct classification method (DCM). </vt:lpstr>
      <vt:lpstr>Coupled DLNN [4] (d) Differencing neural network method (DNNM).  (e) Mapping transformation method (MTM).  (f) Recurrent method (RM).  (g) Adversarial method (AM).</vt:lpstr>
      <vt:lpstr>PowerPoint Presentation</vt:lpstr>
      <vt:lpstr>PowerPoint Presentation</vt:lpstr>
      <vt:lpstr>PowerPoint Presentation</vt:lpstr>
      <vt:lpstr>A TRANSFORMER-BASED SIAMESE NETWORK FOR CD [7]</vt:lpstr>
      <vt:lpstr>Bi-Temporal Semantic Reasoning for the Semantic Change Detection in HR Remote Sensing Images: Bi-SRNet for SCD [8]</vt:lpstr>
      <vt:lpstr>Loss function Calculation [8]</vt:lpstr>
      <vt:lpstr>Semantic Change Detection (from-to CD) [9]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</dc:title>
  <dc:creator>Admin</dc:creator>
  <cp:lastModifiedBy>Admin</cp:lastModifiedBy>
  <cp:revision>122</cp:revision>
  <dcterms:created xsi:type="dcterms:W3CDTF">2006-08-16T00:00:00Z</dcterms:created>
  <dcterms:modified xsi:type="dcterms:W3CDTF">2024-03-06T10:44:07Z</dcterms:modified>
</cp:coreProperties>
</file>